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5" r:id="rId5"/>
    <p:sldId id="258" r:id="rId6"/>
    <p:sldId id="266" r:id="rId7"/>
    <p:sldId id="260" r:id="rId8"/>
    <p:sldId id="262" r:id="rId9"/>
    <p:sldId id="267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9155"/>
    <a:srgbClr val="DFD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713" autoAdjust="0"/>
  </p:normalViewPr>
  <p:slideViewPr>
    <p:cSldViewPr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9FDB-9E57-419B-9B7D-21813240B9BC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75E88F-685C-4EAC-97B4-81FFC6F0CA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9FDB-9E57-419B-9B7D-21813240B9BC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E88F-685C-4EAC-97B4-81FFC6F0CA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9FDB-9E57-419B-9B7D-21813240B9BC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E88F-685C-4EAC-97B4-81FFC6F0CA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9FDB-9E57-419B-9B7D-21813240B9BC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75E88F-685C-4EAC-97B4-81FFC6F0CA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9FDB-9E57-419B-9B7D-21813240B9BC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E88F-685C-4EAC-97B4-81FFC6F0CA8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9FDB-9E57-419B-9B7D-21813240B9BC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E88F-685C-4EAC-97B4-81FFC6F0CA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9FDB-9E57-419B-9B7D-21813240B9BC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875E88F-685C-4EAC-97B4-81FFC6F0CA8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9FDB-9E57-419B-9B7D-21813240B9BC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E88F-685C-4EAC-97B4-81FFC6F0CA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9FDB-9E57-419B-9B7D-21813240B9BC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E88F-685C-4EAC-97B4-81FFC6F0CA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9FDB-9E57-419B-9B7D-21813240B9BC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E88F-685C-4EAC-97B4-81FFC6F0CA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9FDB-9E57-419B-9B7D-21813240B9BC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E88F-685C-4EAC-97B4-81FFC6F0CA8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489FDB-9E57-419B-9B7D-21813240B9BC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75E88F-685C-4EAC-97B4-81FFC6F0CA8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928803"/>
            <a:ext cx="8458200" cy="41469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 </a:t>
            </a:r>
            <a:br>
              <a:rPr lang="ru-RU" dirty="0" smtClean="0"/>
            </a:br>
            <a:r>
              <a:rPr lang="ru-RU" sz="4000" i="1" dirty="0" smtClean="0"/>
              <a:t>«</a:t>
            </a:r>
            <a:r>
              <a:rPr lang="ru-RU" sz="4000" i="1" dirty="0" err="1" smtClean="0"/>
              <a:t>НасекОМЫЕ</a:t>
            </a:r>
            <a:r>
              <a:rPr lang="ru-RU" sz="4000" i="1" dirty="0" smtClean="0"/>
              <a:t>»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                                                 </a:t>
            </a:r>
            <a:r>
              <a:rPr lang="ru-RU" sz="2000" i="1" dirty="0" smtClean="0"/>
              <a:t>Автор : Воспитатель </a:t>
            </a:r>
            <a:br>
              <a:rPr lang="ru-RU" sz="2000" i="1" dirty="0" smtClean="0"/>
            </a:br>
            <a:r>
              <a:rPr lang="ru-RU" sz="2000" i="1" dirty="0" smtClean="0"/>
              <a:t>                                                                                                       старшей группы </a:t>
            </a:r>
            <a:br>
              <a:rPr lang="ru-RU" sz="2000" i="1" dirty="0" smtClean="0"/>
            </a:br>
            <a:r>
              <a:rPr lang="ru-RU" sz="2000" i="1" dirty="0" smtClean="0"/>
              <a:t>                                                                                             Егорова анна </a:t>
            </a:r>
            <a:r>
              <a:rPr lang="ru-RU" sz="2000" i="1" dirty="0" err="1" smtClean="0"/>
              <a:t>витальевна</a:t>
            </a:r>
            <a:r>
              <a:rPr lang="ru-RU" sz="2000" i="1" dirty="0" smtClean="0"/>
              <a:t> </a:t>
            </a:r>
            <a:endParaRPr lang="ru-RU" sz="2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71480"/>
            <a:ext cx="8458200" cy="1000132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/>
              <a:t>Муниципальное бюджетное дошкольное образовательное учреждение «</a:t>
            </a:r>
            <a:r>
              <a:rPr lang="ru-RU" sz="2000" i="1" dirty="0" err="1" smtClean="0"/>
              <a:t>Ковригинский</a:t>
            </a:r>
            <a:r>
              <a:rPr lang="ru-RU" sz="2000" i="1" dirty="0" smtClean="0"/>
              <a:t> детский сад»</a:t>
            </a:r>
            <a:br>
              <a:rPr lang="ru-RU" sz="2000" i="1" dirty="0" smtClean="0"/>
            </a:br>
            <a:r>
              <a:rPr lang="ru-RU" sz="2000" i="1" dirty="0" smtClean="0"/>
              <a:t>«Сказка»</a:t>
            </a:r>
            <a:endParaRPr lang="ru-RU" sz="2000" i="1" dirty="0"/>
          </a:p>
        </p:txBody>
      </p:sp>
      <p:pic>
        <p:nvPicPr>
          <p:cNvPr id="1028" name="Picture 4" descr="http://sowerona.narod.ru/ladybugs_f0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00438"/>
            <a:ext cx="4227225" cy="314401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036" name="Picture 12" descr="Животные Насекомые Пчелка с голубыми крылышками картин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29696">
            <a:off x="6429388" y="2428868"/>
            <a:ext cx="2231819" cy="1205622"/>
          </a:xfrm>
          <a:prstGeom prst="rect">
            <a:avLst/>
          </a:prstGeom>
          <a:noFill/>
        </p:spPr>
      </p:pic>
      <p:pic>
        <p:nvPicPr>
          <p:cNvPr id="1038" name="Picture 14" descr="Природа Бабочки, мотыльки, стрекозы Божья коровка почитывает книгу картинки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428736"/>
            <a:ext cx="2000264" cy="1719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1472" y="1285860"/>
            <a:ext cx="7858180" cy="514353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latin typeface="Biff" pitchFamily="2" charset="0"/>
              </a:rPr>
              <a:t>Реализация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ru-RU" sz="2000" dirty="0" smtClean="0"/>
              <a:t>Устройство клумбы и посадка </a:t>
            </a:r>
            <a:br>
              <a:rPr lang="ru-RU" sz="2000" dirty="0" smtClean="0"/>
            </a:br>
            <a:r>
              <a:rPr lang="ru-RU" sz="2000" dirty="0" smtClean="0"/>
              <a:t>цветов для привлечения бабочек и пчел, </a:t>
            </a:r>
            <a:br>
              <a:rPr lang="ru-RU" sz="2000" dirty="0" smtClean="0"/>
            </a:br>
            <a:r>
              <a:rPr lang="ru-RU" sz="2000" dirty="0" smtClean="0"/>
              <a:t>книжки-малышки </a:t>
            </a:r>
            <a:br>
              <a:rPr lang="ru-RU" sz="2000" dirty="0" smtClean="0"/>
            </a:br>
            <a:r>
              <a:rPr lang="ru-RU" sz="2000" dirty="0" smtClean="0"/>
              <a:t>(совместная деятельность </a:t>
            </a:r>
            <a:br>
              <a:rPr lang="ru-RU" sz="2000" dirty="0" smtClean="0"/>
            </a:br>
            <a:r>
              <a:rPr lang="ru-RU" sz="2000" dirty="0" smtClean="0"/>
              <a:t>детей с родителями);</a:t>
            </a:r>
            <a:br>
              <a:rPr lang="ru-RU" sz="2000" dirty="0" smtClean="0"/>
            </a:br>
            <a:r>
              <a:rPr lang="ru-RU" sz="2000" dirty="0" smtClean="0"/>
              <a:t> альбом рисунков </a:t>
            </a:r>
            <a:br>
              <a:rPr lang="ru-RU" sz="2000" dirty="0" smtClean="0"/>
            </a:br>
            <a:r>
              <a:rPr lang="ru-RU" sz="2000" dirty="0" smtClean="0"/>
              <a:t>«Насекомые на лугу»,</a:t>
            </a:r>
            <a:br>
              <a:rPr lang="ru-RU" sz="2000" dirty="0" smtClean="0"/>
            </a:br>
            <a:r>
              <a:rPr lang="ru-RU" sz="2000" dirty="0" smtClean="0"/>
              <a:t> вечер развлечений </a:t>
            </a:r>
            <a:br>
              <a:rPr lang="ru-RU" sz="2000" dirty="0" smtClean="0"/>
            </a:br>
            <a:r>
              <a:rPr lang="ru-RU" sz="2000" dirty="0" smtClean="0"/>
              <a:t>«В гостях у пасечника» </a:t>
            </a:r>
            <a:br>
              <a:rPr lang="ru-RU" sz="2000" dirty="0" smtClean="0"/>
            </a:br>
            <a:r>
              <a:rPr lang="ru-RU" sz="2000" dirty="0" smtClean="0"/>
              <a:t>просмотр презентации </a:t>
            </a:r>
            <a:br>
              <a:rPr lang="ru-RU" sz="2000" dirty="0" smtClean="0"/>
            </a:br>
            <a:r>
              <a:rPr lang="ru-RU" sz="2000" dirty="0" smtClean="0"/>
              <a:t>«Берегите природу»,</a:t>
            </a:r>
            <a:br>
              <a:rPr lang="ru-RU" sz="2000" dirty="0" smtClean="0"/>
            </a:br>
            <a:r>
              <a:rPr lang="ru-RU" sz="2000" dirty="0" smtClean="0"/>
              <a:t>изготовление подарков </a:t>
            </a:r>
            <a:br>
              <a:rPr lang="ru-RU" sz="2000" dirty="0" smtClean="0"/>
            </a:br>
            <a:r>
              <a:rPr lang="ru-RU" sz="2000" dirty="0" smtClean="0"/>
              <a:t>    для родителей – божьи</a:t>
            </a:r>
            <a:br>
              <a:rPr lang="ru-RU" sz="2000" dirty="0" smtClean="0"/>
            </a:br>
            <a:r>
              <a:rPr lang="ru-RU" sz="2000" dirty="0" smtClean="0"/>
              <a:t> коровки из бумаги .</a:t>
            </a:r>
          </a:p>
          <a:p>
            <a:endParaRPr lang="ru-RU" dirty="0"/>
          </a:p>
        </p:txBody>
      </p:sp>
      <p:pic>
        <p:nvPicPr>
          <p:cNvPr id="22530" name="Picture 2" descr="C:\Users\Администратор\Desktop\P6111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71612"/>
            <a:ext cx="2928958" cy="214314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3073" name="Picture 1" descr="C:\Users\Администратор\Desktop\P6101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29066"/>
            <a:ext cx="3000396" cy="221457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71472" y="1071546"/>
            <a:ext cx="8358246" cy="542928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latin typeface="Biff" pitchFamily="2" charset="0"/>
              </a:rPr>
              <a:t>Заключение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100" dirty="0" smtClean="0"/>
              <a:t>Реализация данного проекта</a:t>
            </a:r>
            <a:br>
              <a:rPr lang="ru-RU" sz="2100" dirty="0" smtClean="0"/>
            </a:br>
            <a:r>
              <a:rPr lang="ru-RU" sz="2100" dirty="0" smtClean="0"/>
              <a:t>научила дошкольников сравнивать,</a:t>
            </a:r>
            <a:br>
              <a:rPr lang="ru-RU" sz="2100" dirty="0" smtClean="0"/>
            </a:br>
            <a:r>
              <a:rPr lang="ru-RU" sz="2100" dirty="0" smtClean="0"/>
              <a:t> анализировать, делать выводы.</a:t>
            </a:r>
            <a:br>
              <a:rPr lang="ru-RU" sz="2100" dirty="0" smtClean="0"/>
            </a:br>
            <a:r>
              <a:rPr lang="ru-RU" sz="2100" dirty="0" smtClean="0"/>
              <a:t> Дети приобрели новый опыт </a:t>
            </a:r>
            <a:br>
              <a:rPr lang="ru-RU" sz="2100" dirty="0" smtClean="0"/>
            </a:br>
            <a:r>
              <a:rPr lang="ru-RU" sz="2100" dirty="0" smtClean="0"/>
              <a:t>познавательно-исследовательской</a:t>
            </a:r>
            <a:br>
              <a:rPr lang="ru-RU" sz="2100" dirty="0" smtClean="0"/>
            </a:br>
            <a:r>
              <a:rPr lang="ru-RU" sz="2100" dirty="0" smtClean="0"/>
              <a:t> деятельности. В процессе работы над </a:t>
            </a:r>
            <a:br>
              <a:rPr lang="ru-RU" sz="2100" dirty="0" smtClean="0"/>
            </a:br>
            <a:r>
              <a:rPr lang="ru-RU" sz="2100" dirty="0" smtClean="0"/>
              <a:t>проектом дошкольники рассматривали насекомых, </a:t>
            </a:r>
            <a:br>
              <a:rPr lang="ru-RU" sz="2100" dirty="0" smtClean="0"/>
            </a:br>
            <a:r>
              <a:rPr lang="ru-RU" sz="2100" dirty="0" smtClean="0"/>
              <a:t>отмечали их роль в природе и в жизни человека.</a:t>
            </a:r>
            <a:br>
              <a:rPr lang="ru-RU" sz="2100" dirty="0" smtClean="0"/>
            </a:br>
            <a:r>
              <a:rPr lang="ru-RU" sz="2100" dirty="0" smtClean="0"/>
              <a:t> На основании исследования пришли к выводу: необходимо сохранять и бережно относиться к насекомым. Благодаря проведенной работе, наши дети осознанно могут ответить на вопрос, почему необходимо бережно относиться к насекомым.  </a:t>
            </a:r>
          </a:p>
          <a:p>
            <a:endParaRPr lang="ru-RU" dirty="0"/>
          </a:p>
        </p:txBody>
      </p:sp>
      <p:pic>
        <p:nvPicPr>
          <p:cNvPr id="23556" name="Picture 4" descr="http://img0.liveinternet.ru/images/attach/c/5/89/189/89189082_large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071546"/>
            <a:ext cx="2409825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Biff" pitchFamily="2" charset="0"/>
              </a:rPr>
              <a:t>Реализация принципа интеграции через систему задач по теме «насекомые»</a:t>
            </a:r>
            <a:endParaRPr lang="ru-RU" sz="2000" b="1" i="1" dirty="0">
              <a:latin typeface="Biff" pitchFamily="2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42981"/>
          <a:ext cx="8686800" cy="43294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7068"/>
                <a:gridCol w="5419732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Обр.Область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Образовательные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</a:rPr>
                        <a:t> задачи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00135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Познавательное</a:t>
                      </a:r>
                      <a:r>
                        <a:rPr lang="ru-RU" b="1" i="1" baseline="0" dirty="0" smtClean="0"/>
                        <a:t> развитие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Продолжать знакомить детей с жизнью</a:t>
                      </a:r>
                      <a:r>
                        <a:rPr kumimoji="0" lang="ru-RU" sz="16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природы.</a:t>
                      </a:r>
                      <a:r>
                        <a:rPr kumimoji="0" lang="ru-RU" sz="16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 умение давать эстетические оценки, высказывать суждения, делать выводы</a:t>
                      </a:r>
                      <a:endParaRPr lang="ru-RU" sz="1600" dirty="0"/>
                    </a:p>
                  </a:txBody>
                  <a:tcPr/>
                </a:tc>
              </a:tr>
              <a:tr h="831898">
                <a:tc>
                  <a:txBody>
                    <a:bodyPr/>
                    <a:lstStyle/>
                    <a:p>
                      <a:r>
                        <a:rPr kumimoji="0" lang="ru-RU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Социально-коммуникативное</a:t>
                      </a:r>
                      <a:r>
                        <a:rPr kumimoji="0" lang="ru-RU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развитие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 воображение, самостоятельность, свободное общение детей друг с другом и взрослыми. Развивать умение замечать недостатки своих работ и исправлять их.</a:t>
                      </a:r>
                      <a:endParaRPr lang="ru-RU" sz="1600" dirty="0"/>
                    </a:p>
                  </a:txBody>
                  <a:tcPr/>
                </a:tc>
              </a:tr>
              <a:tr h="672175">
                <a:tc>
                  <a:txBody>
                    <a:bodyPr/>
                    <a:lstStyle/>
                    <a:p>
                      <a:r>
                        <a:rPr kumimoji="0" lang="ru-RU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Художественно-эстетическое</a:t>
                      </a:r>
                      <a:r>
                        <a:rPr kumimoji="0" lang="ru-RU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ru-RU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Вызывать эмоциональный отклик на художественный образ природы весной , развивать чувство цвета при рисовании и лепки</a:t>
                      </a:r>
                      <a:r>
                        <a:rPr kumimoji="0" lang="ru-RU" sz="16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dirty="0"/>
                    </a:p>
                  </a:txBody>
                  <a:tcPr/>
                </a:tc>
              </a:tr>
              <a:tr h="550489">
                <a:tc>
                  <a:txBody>
                    <a:bodyPr/>
                    <a:lstStyle/>
                    <a:p>
                      <a:r>
                        <a:rPr kumimoji="0" lang="ru-RU" b="1" i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Физическое</a:t>
                      </a:r>
                      <a:br>
                        <a:rPr kumimoji="0" lang="ru-RU" b="1" i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b="1" i="1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Сохранять и укреплять физическое здоровье детей. Закреплять желание играть в подвижные игры.</a:t>
                      </a:r>
                      <a:endParaRPr lang="ru-RU" sz="1600" dirty="0"/>
                    </a:p>
                  </a:txBody>
                  <a:tcPr/>
                </a:tc>
              </a:tr>
              <a:tr h="550489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Речевое</a:t>
                      </a:r>
                      <a:r>
                        <a:rPr lang="ru-RU" b="1" i="1" baseline="0" dirty="0" smtClean="0"/>
                        <a:t> </a:t>
                      </a:r>
                      <a:br>
                        <a:rPr lang="ru-RU" b="1" i="1" baseline="0" dirty="0" smtClean="0"/>
                      </a:br>
                      <a:r>
                        <a:rPr lang="ru-RU" b="1" i="1" baseline="0" dirty="0" smtClean="0"/>
                        <a:t>развитие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Активизировать</a:t>
                      </a:r>
                      <a:r>
                        <a:rPr lang="ru-RU" sz="1600" baseline="0" dirty="0" smtClean="0"/>
                        <a:t> и обогатить словарь , закрепить знания детей по теме </a:t>
                      </a:r>
                      <a:r>
                        <a:rPr lang="ru-RU" sz="1600" baseline="0" smtClean="0"/>
                        <a:t>«Насекомые»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1472" y="1214422"/>
            <a:ext cx="8143932" cy="492922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Biff" pitchFamily="2" charset="0"/>
              </a:rPr>
              <a:t>Паспорт проекта тема «насекомые»</a:t>
            </a:r>
            <a:endParaRPr lang="ru-RU" sz="2400" b="1" i="1" dirty="0">
              <a:latin typeface="Biff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8277252" cy="4643471"/>
          </a:xfrm>
          <a:ln w="38100">
            <a:noFill/>
          </a:ln>
        </p:spPr>
        <p:txBody>
          <a:bodyPr>
            <a:normAutofit fontScale="25000" lnSpcReduction="20000"/>
          </a:bodyPr>
          <a:lstStyle/>
          <a:p>
            <a:r>
              <a:rPr lang="ru-RU" sz="5200" b="1" i="1" dirty="0" smtClean="0">
                <a:solidFill>
                  <a:srgbClr val="0070C0"/>
                </a:solidFill>
                <a:latin typeface="Arial Black" pitchFamily="34" charset="0"/>
              </a:rPr>
              <a:t>Тип проекта</a:t>
            </a:r>
            <a:r>
              <a:rPr lang="ru-RU" sz="5200" dirty="0" smtClean="0">
                <a:solidFill>
                  <a:srgbClr val="0070C0"/>
                </a:solidFill>
              </a:rPr>
              <a:t>: </a:t>
            </a:r>
            <a:r>
              <a:rPr lang="ru-RU" sz="5200" dirty="0" smtClean="0"/>
              <a:t>Познавательно-исследовательский </a:t>
            </a:r>
          </a:p>
          <a:p>
            <a:r>
              <a:rPr lang="ru-RU" sz="5200" b="1" i="1" dirty="0" smtClean="0">
                <a:solidFill>
                  <a:srgbClr val="0070C0"/>
                </a:solidFill>
                <a:latin typeface="Arial Black" pitchFamily="34" charset="0"/>
              </a:rPr>
              <a:t>Продолжительность проекта</a:t>
            </a:r>
            <a:r>
              <a:rPr lang="ru-RU" sz="5200" dirty="0" smtClean="0">
                <a:solidFill>
                  <a:srgbClr val="0070C0"/>
                </a:solidFill>
                <a:latin typeface="Arial Black" pitchFamily="34" charset="0"/>
              </a:rPr>
              <a:t>: </a:t>
            </a:r>
            <a:r>
              <a:rPr lang="ru-RU" sz="5200" dirty="0" smtClean="0"/>
              <a:t>краткосрочный 2 недели </a:t>
            </a:r>
          </a:p>
          <a:p>
            <a:r>
              <a:rPr lang="ru-RU" sz="5200" b="1" i="1" dirty="0" smtClean="0">
                <a:solidFill>
                  <a:srgbClr val="0070C0"/>
                </a:solidFill>
                <a:latin typeface="Arial Black" pitchFamily="34" charset="0"/>
              </a:rPr>
              <a:t>Участники проекта:</a:t>
            </a:r>
            <a:r>
              <a:rPr lang="ru-RU" sz="5200" i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5200" dirty="0" smtClean="0"/>
              <a:t>дети старшей группы, воспитатель Егорова Анна Витальевна .</a:t>
            </a:r>
          </a:p>
          <a:p>
            <a:r>
              <a:rPr lang="ru-RU" sz="5200" b="1" i="1" dirty="0" smtClean="0">
                <a:solidFill>
                  <a:srgbClr val="0070C0"/>
                </a:solidFill>
                <a:latin typeface="Arial Black" pitchFamily="34" charset="0"/>
              </a:rPr>
              <a:t>Актуальность проблемы</a:t>
            </a:r>
            <a:r>
              <a:rPr lang="ru-RU" sz="5200" i="1" dirty="0" smtClean="0">
                <a:solidFill>
                  <a:srgbClr val="0070C0"/>
                </a:solidFill>
                <a:latin typeface="Arial Black" pitchFamily="34" charset="0"/>
              </a:rPr>
              <a:t>:</a:t>
            </a:r>
            <a:r>
              <a:rPr lang="ru-RU" sz="52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5200" dirty="0" smtClean="0"/>
              <a:t>наблюдая за насекомыми, дети выражали радость и интерес, некоторые из них – пугались. Были и такие дети , которые предлагали уничтожать насекомых. В ходе диалога выяснилось, что знания дошкольников о насекомых очень скудные. Отсюда возникла проблема: «Нужны ли насекомые? Какую пользу они приносят? Друзья ли мы насекомым?».</a:t>
            </a:r>
          </a:p>
          <a:p>
            <a:r>
              <a:rPr lang="ru-RU" sz="5200" b="1" i="1" dirty="0" smtClean="0">
                <a:solidFill>
                  <a:srgbClr val="0070C0"/>
                </a:solidFill>
                <a:latin typeface="Arial Black" pitchFamily="34" charset="0"/>
              </a:rPr>
              <a:t>Цель проекта</a:t>
            </a:r>
            <a:r>
              <a:rPr lang="ru-RU" sz="5200" b="1" dirty="0" smtClean="0">
                <a:solidFill>
                  <a:srgbClr val="0070C0"/>
                </a:solidFill>
                <a:latin typeface="Arial Black" pitchFamily="34" charset="0"/>
              </a:rPr>
              <a:t>:</a:t>
            </a:r>
            <a:r>
              <a:rPr lang="ru-RU" sz="52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5200" dirty="0" smtClean="0"/>
              <a:t>создать условия для расширения представлений детей о мире насекомых, приобщить к правилам безопасного для человека и окружающего мира природы поведения. </a:t>
            </a:r>
          </a:p>
          <a:p>
            <a:r>
              <a:rPr lang="ru-RU" sz="5200" b="1" i="1" dirty="0" smtClean="0">
                <a:solidFill>
                  <a:srgbClr val="0070C0"/>
                </a:solidFill>
                <a:latin typeface="Arial Black" pitchFamily="34" charset="0"/>
              </a:rPr>
              <a:t>Задачи:</a:t>
            </a:r>
          </a:p>
          <a:p>
            <a:r>
              <a:rPr lang="ru-RU" sz="5200" dirty="0" smtClean="0"/>
              <a:t>1. Развивать познавательный интерес к миру насекомых, поощрять    любознательность и поисковую деятельность о жизни насекомых, их строении, способах передвижения.</a:t>
            </a:r>
          </a:p>
          <a:p>
            <a:r>
              <a:rPr lang="ru-RU" sz="5200" dirty="0" smtClean="0"/>
              <a:t>2. Содействовать активизации совместной деятельности со сверстниками, родителями и педагогами.</a:t>
            </a:r>
          </a:p>
          <a:p>
            <a:r>
              <a:rPr lang="ru-RU" sz="5200" dirty="0" smtClean="0"/>
              <a:t>3. Развивать творческие способности в продуктивных видах деятельности. </a:t>
            </a:r>
          </a:p>
          <a:p>
            <a:r>
              <a:rPr lang="ru-RU" sz="5200" dirty="0" smtClean="0"/>
              <a:t>4.  Воспитывать бережное, экологически грамотное отношение к природе.</a:t>
            </a:r>
          </a:p>
          <a:p>
            <a:r>
              <a:rPr lang="ru-RU" sz="5200" b="1" i="1" dirty="0" smtClean="0">
                <a:solidFill>
                  <a:srgbClr val="0070C0"/>
                </a:solidFill>
                <a:latin typeface="Arial Black" pitchFamily="34" charset="0"/>
              </a:rPr>
              <a:t>Ожидаемые результаты:</a:t>
            </a:r>
            <a:endParaRPr lang="ru-RU" sz="52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sz="5200" dirty="0" smtClean="0"/>
              <a:t>- дети должны владеть обобщающим понятием «насекомые», знать и называть насекомых.</a:t>
            </a:r>
          </a:p>
          <a:p>
            <a:r>
              <a:rPr lang="ru-RU" sz="5200" dirty="0" smtClean="0"/>
              <a:t>- иметь простейшие представления о некоторых особенностях внешнего вида , издаваемых звуках , где и как зимуют насекомые;</a:t>
            </a:r>
          </a:p>
          <a:p>
            <a:r>
              <a:rPr lang="ru-RU" sz="5200" dirty="0" smtClean="0"/>
              <a:t>- уметь изображать насекомых, используя различные материалы;</a:t>
            </a:r>
          </a:p>
          <a:p>
            <a:r>
              <a:rPr lang="ru-RU" sz="5200" dirty="0" smtClean="0"/>
              <a:t>- знать о пользе, которую приносят людям и растениям;</a:t>
            </a:r>
          </a:p>
          <a:p>
            <a:r>
              <a:rPr lang="ru-RU" sz="5200" dirty="0" smtClean="0"/>
              <a:t>- знать, что насекомые жалят, защищаясь при угрожающей им опасности;</a:t>
            </a:r>
            <a:br>
              <a:rPr lang="ru-RU" sz="5200" dirty="0" smtClean="0"/>
            </a:br>
            <a:r>
              <a:rPr lang="ru-RU" sz="5200" b="1" i="1" dirty="0" smtClean="0">
                <a:solidFill>
                  <a:srgbClr val="0070C0"/>
                </a:solidFill>
                <a:latin typeface="Arial Black" pitchFamily="34" charset="0"/>
              </a:rPr>
              <a:t>Продукт проектной деятельности :  </a:t>
            </a:r>
            <a:r>
              <a:rPr lang="ru-RU" sz="5200" dirty="0" smtClean="0"/>
              <a:t>Рисование , лепка , конструирование , ручной труд , вечер развлечения «В гостях у пасечника»</a:t>
            </a:r>
            <a:endParaRPr lang="ru-RU" sz="5200" b="1" i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лако 12"/>
          <p:cNvSpPr/>
          <p:nvPr/>
        </p:nvSpPr>
        <p:spPr>
          <a:xfrm>
            <a:off x="6286512" y="4500570"/>
            <a:ext cx="2500330" cy="128588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285720" y="4643446"/>
            <a:ext cx="2357454" cy="135732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6500826" y="1214422"/>
            <a:ext cx="2143140" cy="10715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642910" y="1214422"/>
            <a:ext cx="2428892" cy="121444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3071802" y="2357430"/>
            <a:ext cx="3357586" cy="321471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357850"/>
          </a:xfrm>
        </p:spPr>
        <p:txBody>
          <a:bodyPr/>
          <a:lstStyle/>
          <a:p>
            <a:r>
              <a:rPr lang="ru-RU" sz="1800" dirty="0" smtClean="0"/>
              <a:t>     Иллюстративный                                                               </a:t>
            </a:r>
            <a:r>
              <a:rPr lang="ru-RU" sz="1800" dirty="0" smtClean="0"/>
              <a:t>         Дидактические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материал по теме                                                                      игры</a:t>
            </a:r>
            <a:br>
              <a:rPr lang="ru-RU" sz="1800" dirty="0" smtClean="0"/>
            </a:br>
            <a:r>
              <a:rPr lang="ru-RU" sz="1800" dirty="0" smtClean="0"/>
              <a:t>       «Насекомые»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1800" dirty="0" smtClean="0"/>
              <a:t>                                                          </a:t>
            </a:r>
            <a:r>
              <a:rPr lang="ru-RU" sz="1800" dirty="0" smtClean="0"/>
              <a:t>       Материально-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</a:t>
            </a:r>
            <a:r>
              <a:rPr lang="ru-RU" sz="1800" dirty="0" smtClean="0"/>
              <a:t>        </a:t>
            </a:r>
            <a:r>
              <a:rPr lang="ru-RU" sz="1800" dirty="0" smtClean="0"/>
              <a:t>техническое 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</a:t>
            </a:r>
            <a:r>
              <a:rPr lang="ru-RU" sz="1800" dirty="0" smtClean="0"/>
              <a:t>        </a:t>
            </a:r>
            <a:r>
              <a:rPr lang="ru-RU" sz="1800" dirty="0" smtClean="0"/>
              <a:t>и методическое 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</a:t>
            </a:r>
            <a:r>
              <a:rPr lang="ru-RU" sz="1800" dirty="0" smtClean="0"/>
              <a:t>         </a:t>
            </a:r>
            <a:r>
              <a:rPr lang="ru-RU" sz="1800" dirty="0" smtClean="0"/>
              <a:t>обеспечение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                                                       </a:t>
            </a:r>
            <a:r>
              <a:rPr lang="ru-RU" sz="1800" dirty="0" smtClean="0"/>
              <a:t>       проекта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Подборка                                                                                 </a:t>
            </a:r>
            <a:r>
              <a:rPr lang="ru-RU" sz="1800" dirty="0" smtClean="0"/>
              <a:t>         Схемы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художественной                                                             </a:t>
            </a:r>
            <a:r>
              <a:rPr lang="ru-RU" sz="1800" dirty="0" smtClean="0"/>
              <a:t>           «</a:t>
            </a:r>
            <a:r>
              <a:rPr lang="ru-RU" sz="1800" dirty="0" smtClean="0"/>
              <a:t>Берегите насекомых»</a:t>
            </a:r>
            <a:br>
              <a:rPr lang="ru-RU" sz="1800" dirty="0" smtClean="0"/>
            </a:br>
            <a:r>
              <a:rPr lang="ru-RU" sz="1800" dirty="0" smtClean="0"/>
              <a:t>  литературы </a:t>
            </a:r>
            <a:endParaRPr lang="ru-RU" sz="2400" dirty="0" smtClean="0"/>
          </a:p>
        </p:txBody>
      </p:sp>
      <p:pic>
        <p:nvPicPr>
          <p:cNvPr id="1026" name="Picture 2" descr="http://www.rebenki.ru/wp-content/uploads/2014/01/nasekom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00306"/>
            <a:ext cx="1500198" cy="2019497"/>
          </a:xfrm>
          <a:prstGeom prst="rect">
            <a:avLst/>
          </a:prstGeom>
          <a:noFill/>
        </p:spPr>
      </p:pic>
      <p:pic>
        <p:nvPicPr>
          <p:cNvPr id="1028" name="Picture 4" descr="http://s008.radikal.ru/i306/1102/1a/14f61b3ce50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357430"/>
            <a:ext cx="1428760" cy="2073202"/>
          </a:xfrm>
          <a:prstGeom prst="rect">
            <a:avLst/>
          </a:prstGeom>
          <a:noFill/>
        </p:spPr>
      </p:pic>
      <p:pic>
        <p:nvPicPr>
          <p:cNvPr id="1030" name="Picture 6" descr="http://img-fotki.yandex.ru/get/5603/svetlera.45/0_50979_d8396f5a_X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285860"/>
            <a:ext cx="1480459" cy="1500198"/>
          </a:xfrm>
          <a:prstGeom prst="rect">
            <a:avLst/>
          </a:prstGeom>
          <a:noFill/>
        </p:spPr>
      </p:pic>
      <p:pic>
        <p:nvPicPr>
          <p:cNvPr id="1036" name="Picture 12" descr="http://img1.liveinternet.ru/images/attach/c/2/64/176/64176278_1284821644_2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1" y="5072074"/>
            <a:ext cx="1500198" cy="1572172"/>
          </a:xfrm>
          <a:prstGeom prst="rect">
            <a:avLst/>
          </a:prstGeom>
          <a:noFill/>
        </p:spPr>
      </p:pic>
      <p:pic>
        <p:nvPicPr>
          <p:cNvPr id="1038" name="Picture 14" descr="http://img-fotki.yandex.ru/get/4207/annaze63.9f/0_3a886_3f776609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5072074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1214422"/>
            <a:ext cx="8572560" cy="535785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5722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Biff" pitchFamily="2" charset="0"/>
              </a:rPr>
              <a:t>Этапы реализации проекта</a:t>
            </a:r>
            <a:endParaRPr lang="ru-RU" sz="2400" b="1" i="1" dirty="0">
              <a:latin typeface="Biff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501122" cy="5214974"/>
          </a:xfrm>
        </p:spPr>
        <p:txBody>
          <a:bodyPr>
            <a:noAutofit/>
          </a:bodyPr>
          <a:lstStyle/>
          <a:p>
            <a:r>
              <a:rPr lang="ru-RU" sz="1200" dirty="0" smtClean="0"/>
              <a:t> </a:t>
            </a:r>
            <a:br>
              <a:rPr lang="ru-RU" sz="1200" dirty="0" smtClean="0"/>
            </a:br>
            <a:r>
              <a:rPr lang="ru-RU" sz="2300" b="1" i="1" dirty="0" smtClean="0">
                <a:solidFill>
                  <a:srgbClr val="0070C0"/>
                </a:solidFill>
                <a:latin typeface="Arial Black" pitchFamily="34" charset="0"/>
              </a:rPr>
              <a:t>Подготовительный этап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- Накопление информации по теме проекта .</a:t>
            </a:r>
          </a:p>
          <a:p>
            <a:r>
              <a:rPr lang="ru-RU" sz="2300" dirty="0" smtClean="0"/>
              <a:t>- Подбор наглядных материалов .</a:t>
            </a:r>
          </a:p>
          <a:p>
            <a:r>
              <a:rPr lang="ru-RU" sz="2300" dirty="0" smtClean="0"/>
              <a:t>- Подбор художественной и энциклопедической литературы .</a:t>
            </a:r>
          </a:p>
          <a:p>
            <a:r>
              <a:rPr lang="ru-RU" sz="2300" dirty="0" smtClean="0"/>
              <a:t>- Подготовка материалов для организации продуктивной и познавательно исследовательской деятельности. </a:t>
            </a:r>
            <a:r>
              <a:rPr lang="ru-RU" sz="2300" i="1" dirty="0" smtClean="0"/>
              <a:t/>
            </a:r>
            <a:br>
              <a:rPr lang="ru-RU" sz="2300" i="1" dirty="0" smtClean="0"/>
            </a:br>
            <a:r>
              <a:rPr lang="ru-RU" sz="2300" b="1" i="1" dirty="0" smtClean="0">
                <a:solidFill>
                  <a:srgbClr val="0070C0"/>
                </a:solidFill>
                <a:latin typeface="Arial Black" pitchFamily="34" charset="0"/>
              </a:rPr>
              <a:t>Основной этап</a:t>
            </a:r>
            <a:r>
              <a:rPr lang="ru-RU" sz="2300" b="1" i="1" dirty="0" smtClean="0">
                <a:latin typeface="Arial Black" pitchFamily="34" charset="0"/>
              </a:rPr>
              <a:t/>
            </a:r>
            <a:br>
              <a:rPr lang="ru-RU" sz="2300" b="1" i="1" dirty="0" smtClean="0">
                <a:latin typeface="Arial Black" pitchFamily="34" charset="0"/>
              </a:rPr>
            </a:br>
            <a:r>
              <a:rPr lang="ru-RU" sz="2300" dirty="0" smtClean="0"/>
              <a:t>Беседы , наблюдения , исследования , художественное творчество</a:t>
            </a:r>
            <a:br>
              <a:rPr lang="ru-RU" sz="2300" dirty="0" smtClean="0"/>
            </a:br>
            <a:r>
              <a:rPr lang="ru-RU" sz="2300" b="1" i="1" dirty="0" smtClean="0">
                <a:solidFill>
                  <a:srgbClr val="0070C0"/>
                </a:solidFill>
                <a:latin typeface="Arial Black" pitchFamily="34" charset="0"/>
              </a:rPr>
              <a:t>Заключительный этап </a:t>
            </a:r>
            <a:r>
              <a:rPr lang="ru-RU" sz="2300" b="1" i="1" dirty="0" smtClean="0">
                <a:latin typeface="Arial Black" pitchFamily="34" charset="0"/>
              </a:rPr>
              <a:t/>
            </a:r>
            <a:br>
              <a:rPr lang="ru-RU" sz="2300" b="1" i="1" dirty="0" smtClean="0">
                <a:latin typeface="Arial Black" pitchFamily="34" charset="0"/>
              </a:rPr>
            </a:br>
            <a:r>
              <a:rPr lang="ru-RU" sz="2300" dirty="0" smtClean="0"/>
              <a:t>Оформление клумбы , посадка цветов ; подарки для родителей «Божьи коровки»</a:t>
            </a:r>
            <a:endParaRPr lang="ru-RU" sz="2300" b="1" i="1" dirty="0">
              <a:latin typeface="Arial Black" pitchFamily="34" charset="0"/>
            </a:endParaRPr>
          </a:p>
        </p:txBody>
      </p:sp>
      <p:pic>
        <p:nvPicPr>
          <p:cNvPr id="6" name="Picture 8" descr="http://uspehsvami24.ru/wp-content/uploads/2013/09/64176262_1284821441_2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928670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6429388" y="4929198"/>
            <a:ext cx="2143140" cy="50006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57950" y="4286256"/>
            <a:ext cx="2286016" cy="50006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57950" y="3714752"/>
            <a:ext cx="2286016" cy="42862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285720" y="3429000"/>
            <a:ext cx="2928958" cy="2786082"/>
          </a:xfrm>
          <a:prstGeom prst="vertic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29058" y="3786190"/>
            <a:ext cx="2000264" cy="71438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286512" y="1285860"/>
            <a:ext cx="2357454" cy="135732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" name="Овальная выноска 3"/>
          <p:cNvSpPr/>
          <p:nvPr/>
        </p:nvSpPr>
        <p:spPr>
          <a:xfrm>
            <a:off x="785786" y="1214422"/>
            <a:ext cx="2286016" cy="1857388"/>
          </a:xfrm>
          <a:prstGeom prst="wedgeEllipse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71480"/>
            <a:ext cx="8686800" cy="72392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err="1" smtClean="0">
                <a:latin typeface="Biff" pitchFamily="2" charset="0"/>
              </a:rPr>
              <a:t>Проблематизация</a:t>
            </a:r>
            <a:r>
              <a:rPr lang="ru-RU" sz="2400" b="1" i="1" dirty="0" smtClean="0">
                <a:latin typeface="Biff" pitchFamily="2" charset="0"/>
              </a:rPr>
              <a:t> и введение детей в игровую </a:t>
            </a:r>
            <a:br>
              <a:rPr lang="ru-RU" sz="2400" b="1" i="1" dirty="0" smtClean="0">
                <a:latin typeface="Biff" pitchFamily="2" charset="0"/>
              </a:rPr>
            </a:br>
            <a:r>
              <a:rPr lang="ru-RU" sz="2400" b="1" i="1" dirty="0" smtClean="0">
                <a:latin typeface="Biff" pitchFamily="2" charset="0"/>
              </a:rPr>
              <a:t>ситуацию </a:t>
            </a:r>
            <a:endParaRPr lang="ru-RU" sz="2400" b="1" i="1" dirty="0">
              <a:latin typeface="Biff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         </a:t>
            </a:r>
            <a:r>
              <a:rPr lang="ru-RU" sz="2000" dirty="0" smtClean="0"/>
              <a:t>Нужны ли                                                                </a:t>
            </a:r>
            <a:r>
              <a:rPr lang="ru-RU" sz="2000" dirty="0" smtClean="0"/>
              <a:t>           </a:t>
            </a:r>
            <a:r>
              <a:rPr lang="ru-RU" sz="2600" dirty="0" smtClean="0"/>
              <a:t>Мы решили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насекомые                                                                      </a:t>
            </a:r>
            <a:r>
              <a:rPr lang="ru-RU" sz="2600" dirty="0" smtClean="0"/>
              <a:t>узнать 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нам и природе?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  </a:t>
            </a:r>
            <a:r>
              <a:rPr lang="ru-RU" sz="2000" dirty="0" smtClean="0"/>
              <a:t>         -</a:t>
            </a:r>
            <a:r>
              <a:rPr lang="ru-RU" sz="2000" dirty="0" smtClean="0"/>
              <a:t>Что нам делать? </a:t>
            </a:r>
            <a:br>
              <a:rPr lang="ru-RU" sz="2000" dirty="0" smtClean="0"/>
            </a:br>
            <a:r>
              <a:rPr lang="ru-RU" sz="2000" dirty="0" smtClean="0"/>
              <a:t>- Какую пользу                            </a:t>
            </a:r>
            <a:r>
              <a:rPr lang="ru-RU" sz="2000" dirty="0" smtClean="0"/>
              <a:t>         </a:t>
            </a:r>
            <a:r>
              <a:rPr lang="ru-RU" sz="2000" dirty="0" smtClean="0"/>
              <a:t>Модель                    </a:t>
            </a:r>
            <a:br>
              <a:rPr lang="ru-RU" sz="2000" dirty="0" smtClean="0"/>
            </a:br>
            <a:r>
              <a:rPr lang="ru-RU" sz="2000" dirty="0" smtClean="0"/>
              <a:t>   они приносят ?                    </a:t>
            </a:r>
            <a:r>
              <a:rPr lang="ru-RU" sz="2000" dirty="0" smtClean="0"/>
              <a:t>        «</a:t>
            </a:r>
            <a:r>
              <a:rPr lang="ru-RU" sz="2000" dirty="0" smtClean="0"/>
              <a:t>трех вопросов»            - Как мы будем </a:t>
            </a:r>
            <a:br>
              <a:rPr lang="ru-RU" sz="2000" dirty="0" smtClean="0"/>
            </a:br>
            <a:r>
              <a:rPr lang="ru-RU" sz="2000" dirty="0" smtClean="0"/>
              <a:t>   - Друзья ли мы                                                           </a:t>
            </a:r>
            <a:r>
              <a:rPr lang="ru-RU" sz="2000" dirty="0" smtClean="0"/>
              <a:t>            это </a:t>
            </a:r>
            <a:r>
              <a:rPr lang="ru-RU" sz="2000" dirty="0" smtClean="0"/>
              <a:t>узнавать ?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насекомым ?                                                              </a:t>
            </a:r>
            <a:r>
              <a:rPr lang="ru-RU" sz="2000" dirty="0" smtClean="0"/>
              <a:t>      - </a:t>
            </a:r>
            <a:r>
              <a:rPr lang="ru-RU" sz="2000" dirty="0" smtClean="0"/>
              <a:t>Откуда мы это         - Приносят ли они                                                                  узнаем ? пользу или вред ?</a:t>
            </a:r>
            <a:endParaRPr lang="ru-RU" sz="2400" dirty="0"/>
          </a:p>
        </p:txBody>
      </p:sp>
      <p:pic>
        <p:nvPicPr>
          <p:cNvPr id="8" name="Picture 2" descr="http://img1.liveinternet.ru/images/attach/c/4/79/73/79073517_0_5355d_7d80f28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000108"/>
            <a:ext cx="2045984" cy="2764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714876" y="4572008"/>
            <a:ext cx="3929090" cy="121444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2857496"/>
            <a:ext cx="3071834" cy="342902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0694" y="1428736"/>
            <a:ext cx="2928958" cy="285752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1357298"/>
            <a:ext cx="2928958" cy="128588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Biff" pitchFamily="2" charset="0"/>
              </a:rPr>
              <a:t>Реализация проекта </a:t>
            </a:r>
            <a:endParaRPr lang="ru-RU" sz="2400" b="1" i="1" dirty="0">
              <a:latin typeface="Biff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4794265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</a:t>
            </a:r>
            <a:r>
              <a:rPr lang="ru-RU" sz="1800" i="1" dirty="0" smtClean="0">
                <a:solidFill>
                  <a:srgbClr val="1F9155"/>
                </a:solidFill>
              </a:rPr>
              <a:t>Беседовали                                                        Наблюдали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«Кто такие насекомые ?»                                             За насекомыми </a:t>
            </a:r>
            <a:br>
              <a:rPr lang="ru-RU" sz="1800" dirty="0" smtClean="0"/>
            </a:br>
            <a:r>
              <a:rPr lang="ru-RU" sz="1800" dirty="0" smtClean="0"/>
              <a:t>«Где дом у насекомых ?»                                                 в природе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1F9155"/>
                </a:solidFill>
              </a:rPr>
              <a:t>Рассматривали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альбом и энциклопедии </a:t>
            </a:r>
            <a:br>
              <a:rPr lang="ru-RU" sz="1800" dirty="0" smtClean="0"/>
            </a:br>
            <a:r>
              <a:rPr lang="ru-RU" sz="1800" dirty="0" smtClean="0"/>
              <a:t>«Насекомые»                      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     </a:t>
            </a:r>
            <a:r>
              <a:rPr lang="ru-RU" sz="1800" dirty="0" smtClean="0">
                <a:solidFill>
                  <a:srgbClr val="1F9155"/>
                </a:solidFill>
              </a:rPr>
              <a:t>Исследовали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</a:t>
            </a:r>
            <a:r>
              <a:rPr lang="ru-RU" sz="1800" dirty="0" smtClean="0"/>
              <a:t>            </a:t>
            </a:r>
            <a:r>
              <a:rPr lang="ru-RU" sz="1800" dirty="0" smtClean="0"/>
              <a:t>«Какие цветы нравятся пчелам»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</a:t>
            </a:r>
            <a:r>
              <a:rPr lang="ru-RU" sz="1800" dirty="0" smtClean="0"/>
              <a:t>           «</a:t>
            </a:r>
            <a:r>
              <a:rPr lang="ru-RU" sz="1800" dirty="0" smtClean="0"/>
              <a:t>Куда ведут дорожки муравьев» 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</a:t>
            </a:r>
          </a:p>
        </p:txBody>
      </p:sp>
      <p:pic>
        <p:nvPicPr>
          <p:cNvPr id="6145" name="Picture 1" descr="C:\Users\Администратор\Desktop\P6131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571745"/>
            <a:ext cx="2085623" cy="14638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146" name="Picture 2" descr="C:\Users\Администратор\Desktop\P6101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929065"/>
            <a:ext cx="2500330" cy="187516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148" name="Picture 4" descr="http://img-fotki.yandex.ru/get/55/annaze63.a0/0_3a8a1_4c1d9c34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857496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8596" y="1357298"/>
            <a:ext cx="7858180" cy="500066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Biff" pitchFamily="2" charset="0"/>
              </a:rPr>
              <a:t>Реализация проекта</a:t>
            </a:r>
            <a:endParaRPr lang="ru-RU" sz="2400" b="1" i="1" dirty="0">
              <a:latin typeface="Biff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600" dirty="0" smtClean="0">
                <a:solidFill>
                  <a:srgbClr val="1F9155"/>
                </a:solidFill>
                <a:latin typeface="Biff" pitchFamily="2" charset="0"/>
              </a:rPr>
              <a:t>            Мы читали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sz="1800" i="1" dirty="0" smtClean="0"/>
              <a:t>Чтение и заучивание</a:t>
            </a:r>
            <a:r>
              <a:rPr lang="ru-RU" sz="1800" dirty="0" smtClean="0"/>
              <a:t> стихов</a:t>
            </a:r>
            <a:br>
              <a:rPr lang="ru-RU" sz="1800" dirty="0" smtClean="0"/>
            </a:br>
            <a:r>
              <a:rPr lang="ru-RU" sz="1800" dirty="0" smtClean="0"/>
              <a:t> о насекомых, загадок, считалок, </a:t>
            </a:r>
            <a:br>
              <a:rPr lang="ru-RU" sz="1800" dirty="0" smtClean="0"/>
            </a:br>
            <a:r>
              <a:rPr lang="ru-RU" sz="1800" dirty="0" smtClean="0"/>
              <a:t>пословиц, </a:t>
            </a:r>
            <a:r>
              <a:rPr lang="ru-RU" sz="1800" dirty="0" err="1" smtClean="0"/>
              <a:t>чистоговорок</a:t>
            </a:r>
            <a:r>
              <a:rPr lang="ru-RU" sz="1800" dirty="0" smtClean="0"/>
              <a:t> и т.д.</a:t>
            </a:r>
          </a:p>
          <a:p>
            <a:r>
              <a:rPr lang="ru-RU" sz="1800" dirty="0" smtClean="0"/>
              <a:t>-</a:t>
            </a:r>
            <a:r>
              <a:rPr lang="ru-RU" sz="1800" i="1" dirty="0" smtClean="0"/>
              <a:t>Чтение и обсуждение произведений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 К.Чуковского «Муха-Цокотуха»,  </a:t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ru-RU" sz="1800" dirty="0" err="1" smtClean="0"/>
              <a:t>Тараканище</a:t>
            </a:r>
            <a:r>
              <a:rPr lang="ru-RU" sz="1800" dirty="0" smtClean="0"/>
              <a:t>»;</a:t>
            </a:r>
            <a:br>
              <a:rPr lang="ru-RU" sz="1800" dirty="0" smtClean="0"/>
            </a:br>
            <a:r>
              <a:rPr lang="ru-RU" sz="1800" dirty="0" smtClean="0"/>
              <a:t> В.Драгунского «Он живой и светится»;</a:t>
            </a:r>
            <a:br>
              <a:rPr lang="ru-RU" sz="1800" dirty="0" smtClean="0"/>
            </a:br>
            <a:r>
              <a:rPr lang="ru-RU" sz="1800" dirty="0" smtClean="0"/>
              <a:t> Ю. Дмитриева «Зоопарк на столе», </a:t>
            </a:r>
            <a:br>
              <a:rPr lang="ru-RU" sz="1800" dirty="0" smtClean="0"/>
            </a:br>
            <a:r>
              <a:rPr lang="ru-RU" sz="1800" dirty="0" smtClean="0"/>
              <a:t>«Стреляющий жук»;                                             </a:t>
            </a:r>
            <a:br>
              <a:rPr lang="ru-RU" sz="1800" dirty="0" smtClean="0"/>
            </a:br>
            <a:r>
              <a:rPr lang="ru-RU" sz="1800" dirty="0" smtClean="0"/>
              <a:t>Г. </a:t>
            </a:r>
            <a:r>
              <a:rPr lang="ru-RU" sz="1800" dirty="0" err="1" smtClean="0"/>
              <a:t>Ганейзера</a:t>
            </a:r>
            <a:r>
              <a:rPr lang="ru-RU" sz="1800" dirty="0" smtClean="0"/>
              <a:t> «Кузнечик-невидимка»; </a:t>
            </a:r>
            <a:br>
              <a:rPr lang="ru-RU" sz="1800" dirty="0" smtClean="0"/>
            </a:br>
            <a:r>
              <a:rPr lang="ru-RU" sz="1800" dirty="0" smtClean="0"/>
              <a:t> К. Ушинского «Капустная белянка»; </a:t>
            </a:r>
            <a:br>
              <a:rPr lang="ru-RU" sz="1800" dirty="0" smtClean="0"/>
            </a:br>
            <a:r>
              <a:rPr lang="ru-RU" sz="1800" dirty="0" smtClean="0"/>
              <a:t> Н. Сладкова «Теплая струйка», </a:t>
            </a:r>
            <a:br>
              <a:rPr lang="ru-RU" sz="1800" dirty="0" smtClean="0"/>
            </a:br>
            <a:r>
              <a:rPr lang="ru-RU" sz="1800" dirty="0" smtClean="0"/>
              <a:t>«Отчаянный путешественник», </a:t>
            </a:r>
            <a:br>
              <a:rPr lang="ru-RU" sz="1800" dirty="0" smtClean="0"/>
            </a:br>
            <a:r>
              <a:rPr lang="ru-RU" sz="1800" dirty="0" smtClean="0"/>
              <a:t>«Спящие красавицы»,                                             </a:t>
            </a:r>
            <a:br>
              <a:rPr lang="ru-RU" sz="1800" dirty="0" smtClean="0"/>
            </a:br>
            <a:r>
              <a:rPr lang="ru-RU" sz="1800" dirty="0" smtClean="0"/>
              <a:t>«Медовый дождь», «Бабочки», </a:t>
            </a:r>
            <a:br>
              <a:rPr lang="ru-RU" sz="1800" dirty="0" smtClean="0"/>
            </a:br>
            <a:r>
              <a:rPr lang="ru-RU" sz="1800" dirty="0" smtClean="0"/>
              <a:t>«Бабочка и солнце»,  А. Бианки.</a:t>
            </a:r>
            <a:br>
              <a:rPr lang="ru-RU" sz="1800" dirty="0" smtClean="0"/>
            </a:br>
            <a:r>
              <a:rPr lang="ru-RU" sz="1800" dirty="0" smtClean="0"/>
              <a:t>«Как  </a:t>
            </a:r>
            <a:r>
              <a:rPr lang="ru-RU" sz="1800" dirty="0" err="1" smtClean="0"/>
              <a:t>муравьишка</a:t>
            </a:r>
            <a:r>
              <a:rPr lang="ru-RU" sz="1800" dirty="0" smtClean="0"/>
              <a:t> домой спешил»,   </a:t>
            </a:r>
            <a:br>
              <a:rPr lang="ru-RU" sz="1800" dirty="0" smtClean="0"/>
            </a:br>
            <a:r>
              <a:rPr lang="ru-RU" sz="1800" dirty="0" smtClean="0"/>
              <a:t>«Паучок – пилот»  </a:t>
            </a:r>
          </a:p>
          <a:p>
            <a:endParaRPr lang="ru-RU" dirty="0"/>
          </a:p>
        </p:txBody>
      </p:sp>
      <p:pic>
        <p:nvPicPr>
          <p:cNvPr id="21506" name="Picture 2" descr="C:\Users\Администратор\Desktop\P6101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357430"/>
            <a:ext cx="3260936" cy="28575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6572264" y="4000504"/>
            <a:ext cx="2357454" cy="135732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1500174"/>
            <a:ext cx="2214578" cy="92869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43306" y="2500306"/>
            <a:ext cx="2214578" cy="157163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Biff" pitchFamily="2" charset="0"/>
              </a:rPr>
              <a:t>Реализация проекта</a:t>
            </a:r>
            <a:endParaRPr lang="ru-RU" sz="2400" b="1" i="1" dirty="0">
              <a:latin typeface="Biff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1F9155"/>
                </a:solidFill>
              </a:rPr>
              <a:t>Мы слепили </a:t>
            </a:r>
            <a:br>
              <a:rPr lang="ru-RU" sz="2000" dirty="0" smtClean="0">
                <a:solidFill>
                  <a:srgbClr val="1F9155"/>
                </a:solidFill>
              </a:rPr>
            </a:br>
            <a:r>
              <a:rPr lang="ru-RU" sz="2000" dirty="0" smtClean="0"/>
              <a:t>«Божьи коровки»      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</a:t>
            </a:r>
            <a:r>
              <a:rPr lang="ru-RU" sz="2000" dirty="0" smtClean="0"/>
              <a:t>          </a:t>
            </a:r>
            <a:r>
              <a:rPr lang="ru-RU" sz="2000" dirty="0" smtClean="0">
                <a:solidFill>
                  <a:srgbClr val="1F9155"/>
                </a:solidFill>
              </a:rPr>
              <a:t>Мы рисовали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</a:t>
            </a:r>
            <a:r>
              <a:rPr lang="ru-RU" sz="2000" dirty="0" smtClean="0"/>
              <a:t>           </a:t>
            </a:r>
            <a:r>
              <a:rPr lang="ru-RU" sz="2000" dirty="0" smtClean="0"/>
              <a:t>«Мотыльки» 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</a:t>
            </a:r>
            <a:r>
              <a:rPr lang="ru-RU" sz="2000" dirty="0" smtClean="0"/>
              <a:t>           </a:t>
            </a:r>
            <a:r>
              <a:rPr lang="ru-RU" sz="2000" dirty="0" smtClean="0"/>
              <a:t>«На лесной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</a:t>
            </a:r>
            <a:r>
              <a:rPr lang="ru-RU" sz="2000" dirty="0" smtClean="0"/>
              <a:t>         </a:t>
            </a:r>
            <a:r>
              <a:rPr lang="ru-RU" sz="2000" dirty="0" smtClean="0"/>
              <a:t>полянке»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Мы конструировали                                                             </a:t>
            </a:r>
            <a:r>
              <a:rPr lang="ru-RU" sz="2000" dirty="0" smtClean="0">
                <a:solidFill>
                  <a:srgbClr val="1F9155"/>
                </a:solidFill>
              </a:rPr>
              <a:t>Мы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</a:t>
            </a:r>
            <a:r>
              <a:rPr lang="ru-RU" sz="2000" dirty="0" smtClean="0">
                <a:solidFill>
                  <a:srgbClr val="1F9155"/>
                </a:solidFill>
              </a:rPr>
              <a:t> </a:t>
            </a:r>
            <a:r>
              <a:rPr lang="ru-RU" sz="2000" dirty="0" smtClean="0">
                <a:solidFill>
                  <a:srgbClr val="1F9155"/>
                </a:solidFill>
              </a:rPr>
              <a:t>         конструировали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   </a:t>
            </a:r>
            <a:r>
              <a:rPr lang="ru-RU" sz="2000" dirty="0" smtClean="0"/>
              <a:t>             </a:t>
            </a:r>
            <a:r>
              <a:rPr lang="ru-RU" sz="2000" dirty="0" smtClean="0"/>
              <a:t>«Гусеницы»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</a:t>
            </a:r>
            <a:endParaRPr lang="ru-RU" sz="2000" dirty="0">
              <a:solidFill>
                <a:srgbClr val="1F9155"/>
              </a:solidFill>
            </a:endParaRPr>
          </a:p>
        </p:txBody>
      </p:sp>
      <p:pic>
        <p:nvPicPr>
          <p:cNvPr id="24578" name="Picture 2" descr="C:\Users\Администратор\Desktop\P4141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496"/>
            <a:ext cx="2857651" cy="21431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4579" name="Picture 3" descr="C:\Users\Администратор\Desktop\P4141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357298"/>
            <a:ext cx="2778104" cy="208348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4580" name="Picture 4" descr="C:\Users\Администратор\Desktop\P4191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572008"/>
            <a:ext cx="2871416" cy="21534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851</TotalTime>
  <Words>383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Тема  «НасекОМЫЕ»                                                                Автор : Воспитатель                                                                                                         старшей группы                                                                                               Егорова анна витальевна </vt:lpstr>
      <vt:lpstr>Реализация принципа интеграции через систему задач по теме «насекомые»</vt:lpstr>
      <vt:lpstr>Паспорт проекта тема «насекомые»</vt:lpstr>
      <vt:lpstr>Презентация PowerPoint</vt:lpstr>
      <vt:lpstr>Этапы реализации проекта</vt:lpstr>
      <vt:lpstr>Проблематизация и введение детей в игровую  ситуацию </vt:lpstr>
      <vt:lpstr>Реализация проекта </vt:lpstr>
      <vt:lpstr>Реализация проекта</vt:lpstr>
      <vt:lpstr>Реализация проекта</vt:lpstr>
      <vt:lpstr>Реализация проекта </vt:lpstr>
      <vt:lpstr>Заключение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88</cp:revision>
  <dcterms:created xsi:type="dcterms:W3CDTF">2015-06-12T08:00:34Z</dcterms:created>
  <dcterms:modified xsi:type="dcterms:W3CDTF">2016-04-25T16:41:52Z</dcterms:modified>
</cp:coreProperties>
</file>